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3" r:id="rId7"/>
    <p:sldId id="264" r:id="rId8"/>
    <p:sldId id="307" r:id="rId9"/>
    <p:sldId id="308" r:id="rId10"/>
    <p:sldId id="309" r:id="rId11"/>
    <p:sldId id="310" r:id="rId12"/>
    <p:sldId id="265" r:id="rId13"/>
    <p:sldId id="312" r:id="rId14"/>
    <p:sldId id="311" r:id="rId15"/>
    <p:sldId id="267" r:id="rId16"/>
    <p:sldId id="313" r:id="rId17"/>
  </p:sldIdLst>
  <p:sldSz cx="12801600" cy="7315200"/>
  <p:notesSz cx="6858000" cy="9144000"/>
  <p:embeddedFontLst>
    <p:embeddedFont>
      <p:font typeface="Maven Pro" panose="020B0604020202020204" charset="0"/>
      <p:regular r:id="rId19"/>
      <p:bold r:id="rId20"/>
    </p:embeddedFont>
    <p:embeddedFont>
      <p:font typeface="MuseoModerno" panose="020B0604020202020204" charset="0"/>
      <p:regular r:id="rId21"/>
      <p:bold r:id="rId22"/>
      <p:italic r:id="rId23"/>
      <p:boldItalic r:id="rId24"/>
    </p:embeddedFont>
    <p:embeddedFont>
      <p:font typeface="MuseoModerno ExtraBold" panose="020B0604020202020204" charset="0"/>
      <p:bold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3" roundtripDataSignature="AMtx7mhvxVsy2HwDOcOUJZH627++fyUZ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D275F6-AD29-487C-AE5D-F32D56490262}">
  <a:tblStyle styleId="{FBD275F6-AD29-487C-AE5D-F32D5649026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46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10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103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0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105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9" name="Google Shape;45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025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76287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76947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6455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9" name="Google Shape;41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9" name="Google Shape;41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7257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9" name="Google Shape;26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fa82ae13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6" name="Google Shape;326;g1fa82ae13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1" name="Google Shape;37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8" name="Google Shape;35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881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685800"/>
            <a:ext cx="6000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8" name="Google Shape;35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635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2"/>
          <p:cNvSpPr txBox="1">
            <a:spLocks noGrp="1"/>
          </p:cNvSpPr>
          <p:nvPr>
            <p:ph type="ctrTitle"/>
          </p:nvPr>
        </p:nvSpPr>
        <p:spPr>
          <a:xfrm>
            <a:off x="954240" y="1394347"/>
            <a:ext cx="10893120" cy="3399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" name="Google Shape;10;p52"/>
          <p:cNvSpPr txBox="1">
            <a:spLocks noGrp="1"/>
          </p:cNvSpPr>
          <p:nvPr>
            <p:ph type="subTitle" idx="1"/>
          </p:nvPr>
        </p:nvSpPr>
        <p:spPr>
          <a:xfrm>
            <a:off x="954240" y="4793600"/>
            <a:ext cx="10893120" cy="1127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1800001">
            <a:off x="588699" y="4389013"/>
            <a:ext cx="2282945" cy="2609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46861" y="4196162"/>
            <a:ext cx="7603049" cy="6051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5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8100000">
            <a:off x="1231365" y="5135940"/>
            <a:ext cx="1098425" cy="1115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5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164674">
            <a:off x="615260" y="484678"/>
            <a:ext cx="1098423" cy="1115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5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4690383" flipH="1">
            <a:off x="10966782" y="166449"/>
            <a:ext cx="1513636" cy="157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2"/>
          <p:cNvSpPr txBox="1">
            <a:spLocks noGrp="1"/>
          </p:cNvSpPr>
          <p:nvPr>
            <p:ph type="title"/>
          </p:nvPr>
        </p:nvSpPr>
        <p:spPr>
          <a:xfrm>
            <a:off x="3206070" y="4509130"/>
            <a:ext cx="6389460" cy="75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7" name="Google Shape;87;p62"/>
          <p:cNvSpPr txBox="1">
            <a:spLocks noGrp="1"/>
          </p:cNvSpPr>
          <p:nvPr>
            <p:ph type="subTitle" idx="1"/>
          </p:nvPr>
        </p:nvSpPr>
        <p:spPr>
          <a:xfrm>
            <a:off x="3206070" y="2034037"/>
            <a:ext cx="6389460" cy="247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pic>
        <p:nvPicPr>
          <p:cNvPr id="88" name="Google Shape;88;p6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-2715719" y="-5448889"/>
            <a:ext cx="7388711" cy="9561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269313">
            <a:off x="9481049" y="3778233"/>
            <a:ext cx="3407250" cy="2711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6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269271">
            <a:off x="10264536" y="3090814"/>
            <a:ext cx="1513508" cy="1537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6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8100000">
            <a:off x="227838" y="3092407"/>
            <a:ext cx="1846405" cy="1875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6"/>
          <p:cNvSpPr txBox="1">
            <a:spLocks noGrp="1"/>
          </p:cNvSpPr>
          <p:nvPr>
            <p:ph type="title"/>
          </p:nvPr>
        </p:nvSpPr>
        <p:spPr>
          <a:xfrm>
            <a:off x="992040" y="632924"/>
            <a:ext cx="10817520" cy="81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09" name="Google Shape;109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164755">
            <a:off x="211259" y="219318"/>
            <a:ext cx="738119" cy="749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4690383" flipH="1">
            <a:off x="10226812" y="312298"/>
            <a:ext cx="1513636" cy="157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86"/>
          <p:cNvSpPr txBox="1">
            <a:spLocks noGrp="1"/>
          </p:cNvSpPr>
          <p:nvPr>
            <p:ph type="title"/>
          </p:nvPr>
        </p:nvSpPr>
        <p:spPr>
          <a:xfrm>
            <a:off x="992040" y="632924"/>
            <a:ext cx="10817520" cy="81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42" name="Google Shape;242;p8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2846203" flipH="1">
            <a:off x="10033067" y="113225"/>
            <a:ext cx="2319182" cy="2568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81429" y="5081742"/>
            <a:ext cx="6594944" cy="5248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8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8853805" flipH="1">
            <a:off x="10524837" y="812911"/>
            <a:ext cx="1098426" cy="1115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4519443">
            <a:off x="9454159" y="756539"/>
            <a:ext cx="3461332" cy="2669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4519406">
            <a:off x="9522612" y="424407"/>
            <a:ext cx="1537532" cy="151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8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>
            <a:off x="-2350633" y="843697"/>
            <a:ext cx="5158159" cy="656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8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7557728">
            <a:off x="1915361" y="4805373"/>
            <a:ext cx="1551290" cy="1616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6959238">
            <a:off x="322093" y="1302790"/>
            <a:ext cx="1477096" cy="1454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8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88507" y="-2693688"/>
            <a:ext cx="4991245" cy="6351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35398" y="370806"/>
            <a:ext cx="1570415" cy="1688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8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846203">
            <a:off x="392886" y="113225"/>
            <a:ext cx="2319182" cy="2568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8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flipH="1">
            <a:off x="1533666" y="5081742"/>
            <a:ext cx="6594944" cy="5248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8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8853805">
            <a:off x="1121870" y="812911"/>
            <a:ext cx="1098426" cy="1115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3"/>
          <p:cNvSpPr txBox="1">
            <a:spLocks noGrp="1"/>
          </p:cNvSpPr>
          <p:nvPr>
            <p:ph type="title"/>
          </p:nvPr>
        </p:nvSpPr>
        <p:spPr>
          <a:xfrm>
            <a:off x="1236340" y="2279858"/>
            <a:ext cx="5404980" cy="934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53"/>
          <p:cNvSpPr txBox="1">
            <a:spLocks noGrp="1"/>
          </p:cNvSpPr>
          <p:nvPr>
            <p:ph type="subTitle" idx="1"/>
          </p:nvPr>
        </p:nvSpPr>
        <p:spPr>
          <a:xfrm>
            <a:off x="1236340" y="3214755"/>
            <a:ext cx="5404980" cy="182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9" name="Google Shape;19;p5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7278213" y="530419"/>
            <a:ext cx="4991245" cy="6351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0136599" y="3930193"/>
            <a:ext cx="1930970" cy="2076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4"/>
          <p:cNvSpPr txBox="1">
            <a:spLocks noGrp="1"/>
          </p:cNvSpPr>
          <p:nvPr>
            <p:ph type="title"/>
          </p:nvPr>
        </p:nvSpPr>
        <p:spPr>
          <a:xfrm>
            <a:off x="3028677" y="1858987"/>
            <a:ext cx="8914920" cy="3597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9pPr>
          </a:lstStyle>
          <a:p>
            <a:endParaRPr/>
          </a:p>
        </p:txBody>
      </p:sp>
      <p:pic>
        <p:nvPicPr>
          <p:cNvPr id="23" name="Google Shape;23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320248" y="2135393"/>
            <a:ext cx="3947180" cy="5022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9044240">
            <a:off x="3475285" y="4241274"/>
            <a:ext cx="1527051" cy="1641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5"/>
          <p:cNvSpPr txBox="1">
            <a:spLocks noGrp="1"/>
          </p:cNvSpPr>
          <p:nvPr>
            <p:ph type="title"/>
          </p:nvPr>
        </p:nvSpPr>
        <p:spPr>
          <a:xfrm>
            <a:off x="992040" y="632924"/>
            <a:ext cx="10817520" cy="81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5"/>
          <p:cNvSpPr txBox="1">
            <a:spLocks noGrp="1"/>
          </p:cNvSpPr>
          <p:nvPr>
            <p:ph type="body" idx="1"/>
          </p:nvPr>
        </p:nvSpPr>
        <p:spPr>
          <a:xfrm>
            <a:off x="992040" y="1639076"/>
            <a:ext cx="10817520" cy="4858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55"/>
          <p:cNvSpPr txBox="1">
            <a:spLocks noGrp="1"/>
          </p:cNvSpPr>
          <p:nvPr>
            <p:ph type="sldNum" idx="12"/>
          </p:nvPr>
        </p:nvSpPr>
        <p:spPr>
          <a:xfrm>
            <a:off x="11861441" y="6632131"/>
            <a:ext cx="768180" cy="559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" name="Google Shape;29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7856000" flipH="1">
            <a:off x="10908941" y="-303117"/>
            <a:ext cx="2750869" cy="2866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9081239">
            <a:off x="11560950" y="2342550"/>
            <a:ext cx="1098427" cy="1115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6"/>
          <p:cNvSpPr txBox="1">
            <a:spLocks noGrp="1"/>
          </p:cNvSpPr>
          <p:nvPr>
            <p:ph type="title"/>
          </p:nvPr>
        </p:nvSpPr>
        <p:spPr>
          <a:xfrm>
            <a:off x="992040" y="632924"/>
            <a:ext cx="10817520" cy="81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6"/>
          <p:cNvSpPr txBox="1">
            <a:spLocks noGrp="1"/>
          </p:cNvSpPr>
          <p:nvPr>
            <p:ph type="title" idx="2"/>
          </p:nvPr>
        </p:nvSpPr>
        <p:spPr>
          <a:xfrm>
            <a:off x="1194913" y="2352151"/>
            <a:ext cx="1664880" cy="1269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34" name="Google Shape;34;p56"/>
          <p:cNvSpPr txBox="1">
            <a:spLocks noGrp="1"/>
          </p:cNvSpPr>
          <p:nvPr>
            <p:ph type="title" idx="3"/>
          </p:nvPr>
        </p:nvSpPr>
        <p:spPr>
          <a:xfrm>
            <a:off x="2966705" y="2186240"/>
            <a:ext cx="3297840" cy="73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35" name="Google Shape;35;p56"/>
          <p:cNvSpPr txBox="1">
            <a:spLocks noGrp="1"/>
          </p:cNvSpPr>
          <p:nvPr>
            <p:ph type="subTitle" idx="1"/>
          </p:nvPr>
        </p:nvSpPr>
        <p:spPr>
          <a:xfrm>
            <a:off x="2966705" y="2870116"/>
            <a:ext cx="3102960" cy="95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6"/>
          <p:cNvSpPr txBox="1">
            <a:spLocks noGrp="1"/>
          </p:cNvSpPr>
          <p:nvPr>
            <p:ph type="title" idx="4"/>
          </p:nvPr>
        </p:nvSpPr>
        <p:spPr>
          <a:xfrm>
            <a:off x="8202250" y="2186240"/>
            <a:ext cx="3297840" cy="73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37" name="Google Shape;37;p56"/>
          <p:cNvSpPr txBox="1">
            <a:spLocks noGrp="1"/>
          </p:cNvSpPr>
          <p:nvPr>
            <p:ph type="subTitle" idx="5"/>
          </p:nvPr>
        </p:nvSpPr>
        <p:spPr>
          <a:xfrm>
            <a:off x="8202250" y="2870116"/>
            <a:ext cx="3102960" cy="95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6"/>
          <p:cNvSpPr txBox="1">
            <a:spLocks noGrp="1"/>
          </p:cNvSpPr>
          <p:nvPr>
            <p:ph type="title" idx="6"/>
          </p:nvPr>
        </p:nvSpPr>
        <p:spPr>
          <a:xfrm>
            <a:off x="2966670" y="4354311"/>
            <a:ext cx="3297840" cy="73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39" name="Google Shape;39;p56"/>
          <p:cNvSpPr txBox="1">
            <a:spLocks noGrp="1"/>
          </p:cNvSpPr>
          <p:nvPr>
            <p:ph type="subTitle" idx="7"/>
          </p:nvPr>
        </p:nvSpPr>
        <p:spPr>
          <a:xfrm>
            <a:off x="2966670" y="5038080"/>
            <a:ext cx="3102960" cy="95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6"/>
          <p:cNvSpPr txBox="1">
            <a:spLocks noGrp="1"/>
          </p:cNvSpPr>
          <p:nvPr>
            <p:ph type="title" idx="8"/>
          </p:nvPr>
        </p:nvSpPr>
        <p:spPr>
          <a:xfrm>
            <a:off x="8202215" y="4354311"/>
            <a:ext cx="3297840" cy="73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1" name="Google Shape;41;p56"/>
          <p:cNvSpPr txBox="1">
            <a:spLocks noGrp="1"/>
          </p:cNvSpPr>
          <p:nvPr>
            <p:ph type="subTitle" idx="9"/>
          </p:nvPr>
        </p:nvSpPr>
        <p:spPr>
          <a:xfrm>
            <a:off x="8202215" y="5038080"/>
            <a:ext cx="3102960" cy="95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6"/>
          <p:cNvSpPr txBox="1">
            <a:spLocks noGrp="1"/>
          </p:cNvSpPr>
          <p:nvPr>
            <p:ph type="title" idx="13"/>
          </p:nvPr>
        </p:nvSpPr>
        <p:spPr>
          <a:xfrm>
            <a:off x="6433630" y="2352151"/>
            <a:ext cx="1664880" cy="1269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43" name="Google Shape;43;p56"/>
          <p:cNvSpPr txBox="1">
            <a:spLocks noGrp="1"/>
          </p:cNvSpPr>
          <p:nvPr>
            <p:ph type="title" idx="14"/>
          </p:nvPr>
        </p:nvSpPr>
        <p:spPr>
          <a:xfrm>
            <a:off x="1194830" y="4520222"/>
            <a:ext cx="1664880" cy="1269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44" name="Google Shape;44;p56"/>
          <p:cNvSpPr txBox="1">
            <a:spLocks noGrp="1"/>
          </p:cNvSpPr>
          <p:nvPr>
            <p:ph type="title" idx="15"/>
          </p:nvPr>
        </p:nvSpPr>
        <p:spPr>
          <a:xfrm>
            <a:off x="6433630" y="4520222"/>
            <a:ext cx="1664880" cy="1269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pic>
        <p:nvPicPr>
          <p:cNvPr id="45" name="Google Shape;45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379886">
            <a:off x="10101852" y="-11148"/>
            <a:ext cx="2319182" cy="2568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164674">
            <a:off x="11439850" y="1662776"/>
            <a:ext cx="1098423" cy="1115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8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7"/>
          <p:cNvSpPr txBox="1">
            <a:spLocks noGrp="1"/>
          </p:cNvSpPr>
          <p:nvPr>
            <p:ph type="title"/>
          </p:nvPr>
        </p:nvSpPr>
        <p:spPr>
          <a:xfrm>
            <a:off x="992040" y="632924"/>
            <a:ext cx="10817520" cy="81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7"/>
          <p:cNvSpPr txBox="1">
            <a:spLocks noGrp="1"/>
          </p:cNvSpPr>
          <p:nvPr>
            <p:ph type="title" idx="2"/>
          </p:nvPr>
        </p:nvSpPr>
        <p:spPr>
          <a:xfrm>
            <a:off x="1262642" y="2867588"/>
            <a:ext cx="2772000" cy="407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50" name="Google Shape;50;p57"/>
          <p:cNvSpPr txBox="1">
            <a:spLocks noGrp="1"/>
          </p:cNvSpPr>
          <p:nvPr>
            <p:ph type="subTitle" idx="1"/>
          </p:nvPr>
        </p:nvSpPr>
        <p:spPr>
          <a:xfrm>
            <a:off x="1262625" y="3409102"/>
            <a:ext cx="2772000" cy="16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7"/>
          <p:cNvSpPr txBox="1">
            <a:spLocks noGrp="1"/>
          </p:cNvSpPr>
          <p:nvPr>
            <p:ph type="title" idx="3"/>
          </p:nvPr>
        </p:nvSpPr>
        <p:spPr>
          <a:xfrm>
            <a:off x="8669478" y="2866735"/>
            <a:ext cx="2772000" cy="4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52" name="Google Shape;52;p57"/>
          <p:cNvSpPr txBox="1">
            <a:spLocks noGrp="1"/>
          </p:cNvSpPr>
          <p:nvPr>
            <p:ph type="subTitle" idx="4"/>
          </p:nvPr>
        </p:nvSpPr>
        <p:spPr>
          <a:xfrm>
            <a:off x="4966041" y="3409102"/>
            <a:ext cx="2772000" cy="1682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7"/>
          <p:cNvSpPr txBox="1">
            <a:spLocks noGrp="1"/>
          </p:cNvSpPr>
          <p:nvPr>
            <p:ph type="title" idx="5"/>
          </p:nvPr>
        </p:nvSpPr>
        <p:spPr>
          <a:xfrm>
            <a:off x="4966046" y="2867588"/>
            <a:ext cx="2772000" cy="407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9pPr>
          </a:lstStyle>
          <a:p>
            <a:endParaRPr/>
          </a:p>
        </p:txBody>
      </p:sp>
      <p:sp>
        <p:nvSpPr>
          <p:cNvPr id="54" name="Google Shape;54;p57"/>
          <p:cNvSpPr txBox="1">
            <a:spLocks noGrp="1"/>
          </p:cNvSpPr>
          <p:nvPr>
            <p:ph type="subTitle" idx="6"/>
          </p:nvPr>
        </p:nvSpPr>
        <p:spPr>
          <a:xfrm>
            <a:off x="8669469" y="3409102"/>
            <a:ext cx="2772000" cy="1686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19340" y="4476660"/>
            <a:ext cx="7603049" cy="6051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164641">
            <a:off x="9598450" y="6147426"/>
            <a:ext cx="887604" cy="901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957898">
            <a:off x="10600268" y="209148"/>
            <a:ext cx="1635881" cy="161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8"/>
          <p:cNvSpPr txBox="1">
            <a:spLocks noGrp="1"/>
          </p:cNvSpPr>
          <p:nvPr>
            <p:ph type="title"/>
          </p:nvPr>
        </p:nvSpPr>
        <p:spPr>
          <a:xfrm>
            <a:off x="1008000" y="3427840"/>
            <a:ext cx="10785600" cy="926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60" name="Google Shape;60;p58"/>
          <p:cNvSpPr txBox="1">
            <a:spLocks noGrp="1"/>
          </p:cNvSpPr>
          <p:nvPr>
            <p:ph type="title" idx="2"/>
          </p:nvPr>
        </p:nvSpPr>
        <p:spPr>
          <a:xfrm>
            <a:off x="5223750" y="2122240"/>
            <a:ext cx="2354100" cy="1197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1" name="Google Shape;61;p58"/>
          <p:cNvSpPr txBox="1">
            <a:spLocks noGrp="1"/>
          </p:cNvSpPr>
          <p:nvPr>
            <p:ph type="subTitle" idx="1"/>
          </p:nvPr>
        </p:nvSpPr>
        <p:spPr>
          <a:xfrm>
            <a:off x="2423610" y="4571307"/>
            <a:ext cx="7954380" cy="62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62" name="Google Shape;62;p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-2770949" y="-4472818"/>
            <a:ext cx="7388711" cy="9561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05089" y="216747"/>
            <a:ext cx="4483149" cy="3568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5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15575" y="582544"/>
            <a:ext cx="2043790" cy="2076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5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8100000">
            <a:off x="492928" y="4046078"/>
            <a:ext cx="1846405" cy="1875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9"/>
          <p:cNvSpPr txBox="1">
            <a:spLocks noGrp="1"/>
          </p:cNvSpPr>
          <p:nvPr>
            <p:ph type="title"/>
          </p:nvPr>
        </p:nvSpPr>
        <p:spPr>
          <a:xfrm>
            <a:off x="992040" y="632924"/>
            <a:ext cx="10817520" cy="81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59"/>
          <p:cNvSpPr txBox="1">
            <a:spLocks noGrp="1"/>
          </p:cNvSpPr>
          <p:nvPr>
            <p:ph type="subTitle" idx="1"/>
          </p:nvPr>
        </p:nvSpPr>
        <p:spPr>
          <a:xfrm>
            <a:off x="1913748" y="2798547"/>
            <a:ext cx="4070640" cy="1014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/>
          </a:p>
        </p:txBody>
      </p:sp>
      <p:sp>
        <p:nvSpPr>
          <p:cNvPr id="69" name="Google Shape;69;p59"/>
          <p:cNvSpPr txBox="1">
            <a:spLocks noGrp="1"/>
          </p:cNvSpPr>
          <p:nvPr>
            <p:ph type="subTitle" idx="2"/>
          </p:nvPr>
        </p:nvSpPr>
        <p:spPr>
          <a:xfrm>
            <a:off x="6817213" y="2798547"/>
            <a:ext cx="4070640" cy="1014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/>
          </a:p>
        </p:txBody>
      </p:sp>
      <p:sp>
        <p:nvSpPr>
          <p:cNvPr id="70" name="Google Shape;70;p59"/>
          <p:cNvSpPr txBox="1">
            <a:spLocks noGrp="1"/>
          </p:cNvSpPr>
          <p:nvPr>
            <p:ph type="subTitle" idx="3"/>
          </p:nvPr>
        </p:nvSpPr>
        <p:spPr>
          <a:xfrm>
            <a:off x="2369028" y="3888535"/>
            <a:ext cx="3160080" cy="157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59"/>
          <p:cNvSpPr txBox="1">
            <a:spLocks noGrp="1"/>
          </p:cNvSpPr>
          <p:nvPr>
            <p:ph type="subTitle" idx="4"/>
          </p:nvPr>
        </p:nvSpPr>
        <p:spPr>
          <a:xfrm>
            <a:off x="7272493" y="3888535"/>
            <a:ext cx="3160080" cy="157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2" name="Google Shape;72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8999999">
            <a:off x="9875843" y="129921"/>
            <a:ext cx="2282945" cy="2609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700000">
            <a:off x="10417697" y="876840"/>
            <a:ext cx="1098425" cy="1115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5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6109617" flipH="1">
            <a:off x="267068" y="5385114"/>
            <a:ext cx="1513636" cy="157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0"/>
          <p:cNvSpPr txBox="1">
            <a:spLocks noGrp="1"/>
          </p:cNvSpPr>
          <p:nvPr>
            <p:ph type="title"/>
          </p:nvPr>
        </p:nvSpPr>
        <p:spPr>
          <a:xfrm>
            <a:off x="992040" y="632924"/>
            <a:ext cx="10817520" cy="81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0"/>
          <p:cNvSpPr txBox="1">
            <a:spLocks noGrp="1"/>
          </p:cNvSpPr>
          <p:nvPr>
            <p:ph type="sldNum" idx="12"/>
          </p:nvPr>
        </p:nvSpPr>
        <p:spPr>
          <a:xfrm>
            <a:off x="11861441" y="6632131"/>
            <a:ext cx="768180" cy="559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70"/>
              <a:buFont typeface="Arial"/>
              <a:buNone/>
              <a:defRPr sz="197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" name="Google Shape;78;p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6177325" flipH="1">
            <a:off x="182998" y="4215309"/>
            <a:ext cx="2750869" cy="2866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0759919">
            <a:off x="10943605" y="246413"/>
            <a:ext cx="1098427" cy="1115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1"/>
          <p:cNvSpPr txBox="1">
            <a:spLocks noGrp="1"/>
          </p:cNvSpPr>
          <p:nvPr>
            <p:ph type="title"/>
          </p:nvPr>
        </p:nvSpPr>
        <p:spPr>
          <a:xfrm>
            <a:off x="992040" y="632924"/>
            <a:ext cx="10817520" cy="81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/>
          </a:p>
        </p:txBody>
      </p:sp>
      <p:sp>
        <p:nvSpPr>
          <p:cNvPr id="7" name="Google Shape;7;p51"/>
          <p:cNvSpPr txBox="1">
            <a:spLocks noGrp="1"/>
          </p:cNvSpPr>
          <p:nvPr>
            <p:ph type="body" idx="1"/>
          </p:nvPr>
        </p:nvSpPr>
        <p:spPr>
          <a:xfrm>
            <a:off x="992040" y="1639076"/>
            <a:ext cx="10817520" cy="4858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3" r:id="rId11"/>
    <p:sldLayoutId id="2147483680" r:id="rId12"/>
    <p:sldLayoutId id="2147483681" r:id="rId13"/>
    <p:sldLayoutId id="2147483682" r:id="rId14"/>
    <p:sldLayoutId id="214748368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3.8.91.251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11" Type="http://schemas.microsoft.com/office/2007/relationships/hdphoto" Target="../media/hdphoto1.wdp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"/>
          <p:cNvSpPr txBox="1">
            <a:spLocks noGrp="1"/>
          </p:cNvSpPr>
          <p:nvPr>
            <p:ph type="ctrTitle"/>
          </p:nvPr>
        </p:nvSpPr>
        <p:spPr>
          <a:xfrm>
            <a:off x="2510400" y="2066250"/>
            <a:ext cx="8538600" cy="23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n-US" dirty="0" err="1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A'thar</a:t>
            </a:r>
            <a:r>
              <a:rPr lang="en-US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: Smart automated Roads Enhancement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9B9BBF-1952-B01B-91B2-4CB127BE5A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Smartathon">
            <a:extLst>
              <a:ext uri="{FF2B5EF4-FFF2-40B4-BE49-F238E27FC236}">
                <a16:creationId xmlns:a16="http://schemas.microsoft.com/office/drawing/2014/main" id="{465BEE14-C6A7-FBF1-9CC9-BE42E4A2C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289630"/>
            <a:ext cx="2825750" cy="110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6"/>
          <p:cNvSpPr txBox="1">
            <a:spLocks noGrp="1"/>
          </p:cNvSpPr>
          <p:nvPr>
            <p:ph type="title"/>
          </p:nvPr>
        </p:nvSpPr>
        <p:spPr>
          <a:xfrm>
            <a:off x="1178500" y="50217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Pothole </a:t>
            </a:r>
            <a:r>
              <a:rPr lang="en-US" dirty="0"/>
              <a:t>severity classification </a:t>
            </a:r>
            <a:endParaRPr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65792E1-4AA2-2E40-48A1-2A8B8D7B7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0432" y="2595392"/>
            <a:ext cx="6705600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C1F810-0A01-AC4B-5F24-A71299063E02}"/>
              </a:ext>
            </a:extLst>
          </p:cNvPr>
          <p:cNvSpPr txBox="1"/>
          <p:nvPr/>
        </p:nvSpPr>
        <p:spPr>
          <a:xfrm>
            <a:off x="7505700" y="4625648"/>
            <a:ext cx="6400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Roboto" panose="020B0604020202020204" pitchFamily="2" charset="0"/>
              </a:rPr>
              <a:t>Pothole severity classification in Malaysia*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EA23EE-21D9-A297-9452-7BFE62434128}"/>
              </a:ext>
            </a:extLst>
          </p:cNvPr>
          <p:cNvSpPr txBox="1"/>
          <p:nvPr/>
        </p:nvSpPr>
        <p:spPr>
          <a:xfrm>
            <a:off x="254000" y="6772656"/>
            <a:ext cx="6705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Roboto" panose="020B0604020202020204" pitchFamily="2" charset="0"/>
              </a:rPr>
              <a:t>*: https://www.semanticscholar.org/paper/A-Guideline-for-Pothole-Classification-Kim-Ryu/3602b2da73eff4d294fc7ce5accb42e11a12281d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Google Shape;360;p6">
            <a:extLst>
              <a:ext uri="{FF2B5EF4-FFF2-40B4-BE49-F238E27FC236}">
                <a16:creationId xmlns:a16="http://schemas.microsoft.com/office/drawing/2014/main" id="{E72B1421-475F-AB19-3845-E3D3D6C4F3CC}"/>
              </a:ext>
            </a:extLst>
          </p:cNvPr>
          <p:cNvSpPr txBox="1">
            <a:spLocks/>
          </p:cNvSpPr>
          <p:nvPr/>
        </p:nvSpPr>
        <p:spPr>
          <a:xfrm>
            <a:off x="360532" y="3461567"/>
            <a:ext cx="554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r>
              <a:rPr lang="en-US" sz="1800" b="1" dirty="0" err="1"/>
              <a:t>Malasysian</a:t>
            </a:r>
            <a:r>
              <a:rPr lang="en-US" sz="1800" b="1" dirty="0"/>
              <a:t> Pothole severity classification are adopted to estimate the severity of potholes</a:t>
            </a:r>
            <a:endParaRPr lang="en-US" sz="18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641521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224444">
            <a:off x="5775999" y="2417886"/>
            <a:ext cx="1296933" cy="1369634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7"/>
          <p:cNvSpPr txBox="1">
            <a:spLocks noGrp="1"/>
          </p:cNvSpPr>
          <p:nvPr>
            <p:ph type="title"/>
          </p:nvPr>
        </p:nvSpPr>
        <p:spPr>
          <a:xfrm>
            <a:off x="2193200" y="4254500"/>
            <a:ext cx="9770200" cy="6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n-US" dirty="0" err="1"/>
              <a:t>Smartathon</a:t>
            </a:r>
            <a:r>
              <a:rPr lang="en-US" dirty="0"/>
              <a:t>/</a:t>
            </a:r>
            <a:r>
              <a:rPr lang="en" dirty="0"/>
              <a:t>City Platform Demo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4233020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9"/>
          <p:cNvSpPr txBox="1">
            <a:spLocks noGrp="1"/>
          </p:cNvSpPr>
          <p:nvPr>
            <p:ph type="title"/>
          </p:nvPr>
        </p:nvSpPr>
        <p:spPr>
          <a:xfrm>
            <a:off x="378400" y="65457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3600" b="1" dirty="0" err="1"/>
              <a:t>Smartathon</a:t>
            </a:r>
            <a:r>
              <a:rPr lang="en-US" sz="3600" b="1" dirty="0"/>
              <a:t> </a:t>
            </a:r>
            <a:r>
              <a:rPr lang="en" sz="3600" b="1" dirty="0"/>
              <a:t>Platform Demo</a:t>
            </a:r>
            <a:endParaRPr sz="36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66703B-7708-DD5A-0B13-517891A8A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2156" y="1827600"/>
            <a:ext cx="8889287" cy="44912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E1CEA1-42A4-354A-FB88-4B309B04C7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657" y="1333500"/>
            <a:ext cx="1804679" cy="25546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9"/>
          <p:cNvSpPr txBox="1">
            <a:spLocks noGrp="1"/>
          </p:cNvSpPr>
          <p:nvPr>
            <p:ph type="title"/>
          </p:nvPr>
        </p:nvSpPr>
        <p:spPr>
          <a:xfrm>
            <a:off x="378400" y="65457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3600" b="1" dirty="0" err="1"/>
              <a:t>Smartathon</a:t>
            </a:r>
            <a:r>
              <a:rPr lang="en-US" sz="3600" b="1" dirty="0"/>
              <a:t> </a:t>
            </a:r>
            <a:r>
              <a:rPr lang="en" sz="3600" b="1" dirty="0"/>
              <a:t>Platform Demo</a:t>
            </a:r>
            <a:endParaRPr sz="36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D7F14D5-516D-A336-C69B-DF9814D5C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2014782"/>
            <a:ext cx="9613900" cy="328563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059698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9"/>
          <p:cNvSpPr txBox="1">
            <a:spLocks noGrp="1"/>
          </p:cNvSpPr>
          <p:nvPr>
            <p:ph type="title"/>
          </p:nvPr>
        </p:nvSpPr>
        <p:spPr>
          <a:xfrm>
            <a:off x="378400" y="65457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3600" b="1" dirty="0" err="1"/>
              <a:t>Smartathon</a:t>
            </a:r>
            <a:r>
              <a:rPr lang="en-US" sz="3600" b="1" dirty="0"/>
              <a:t> </a:t>
            </a:r>
            <a:r>
              <a:rPr lang="en" sz="3600" b="1" dirty="0"/>
              <a:t>Platform Demo</a:t>
            </a:r>
            <a:endParaRPr sz="36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6C07FC-71ED-1612-7A40-2EAFDB9BC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800" y="2124081"/>
            <a:ext cx="9258300" cy="389875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0108CE-A12C-48CA-ED63-DAB6068F5990}"/>
              </a:ext>
            </a:extLst>
          </p:cNvPr>
          <p:cNvSpPr txBox="1"/>
          <p:nvPr/>
        </p:nvSpPr>
        <p:spPr>
          <a:xfrm>
            <a:off x="3073400" y="6252736"/>
            <a:ext cx="6400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Roboto" panose="020B0604020202020204" pitchFamily="2" charset="0"/>
              </a:rPr>
              <a:t>*The image from the hackathon’s dataset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4893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1"/>
          <p:cNvSpPr txBox="1">
            <a:spLocks noGrp="1"/>
          </p:cNvSpPr>
          <p:nvPr>
            <p:ph type="title"/>
          </p:nvPr>
        </p:nvSpPr>
        <p:spPr>
          <a:xfrm>
            <a:off x="3966450" y="3990382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2200" dirty="0">
                <a:hlinkClick r:id="rId3"/>
              </a:rPr>
              <a:t>http://3.8.91.251/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422" name="Google Shape;422;p11"/>
          <p:cNvSpPr txBox="1">
            <a:spLocks noGrp="1"/>
          </p:cNvSpPr>
          <p:nvPr>
            <p:ph type="subTitle" idx="1"/>
          </p:nvPr>
        </p:nvSpPr>
        <p:spPr>
          <a:xfrm>
            <a:off x="4118850" y="2516032"/>
            <a:ext cx="4563900" cy="17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3600" dirty="0"/>
              <a:t>Link to the demo</a:t>
            </a:r>
            <a:endParaRPr sz="3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1"/>
          <p:cNvSpPr txBox="1">
            <a:spLocks noGrp="1"/>
          </p:cNvSpPr>
          <p:nvPr>
            <p:ph type="subTitle" idx="1"/>
          </p:nvPr>
        </p:nvSpPr>
        <p:spPr>
          <a:xfrm>
            <a:off x="3481825" y="2454668"/>
            <a:ext cx="5533150" cy="17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sz="9600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Thanks!</a:t>
            </a:r>
            <a:endParaRPr sz="3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2DBFCB-C3B3-4642-5991-08EA4E1E2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692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"/>
          <p:cNvSpPr txBox="1">
            <a:spLocks noGrp="1"/>
          </p:cNvSpPr>
          <p:nvPr>
            <p:ph type="title"/>
          </p:nvPr>
        </p:nvSpPr>
        <p:spPr>
          <a:xfrm>
            <a:off x="333455" y="428550"/>
            <a:ext cx="38607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Background</a:t>
            </a:r>
            <a:endParaRPr b="1" dirty="0"/>
          </a:p>
        </p:txBody>
      </p:sp>
      <p:sp>
        <p:nvSpPr>
          <p:cNvPr id="272" name="Google Shape;272;p2"/>
          <p:cNvSpPr txBox="1">
            <a:spLocks noGrp="1"/>
          </p:cNvSpPr>
          <p:nvPr>
            <p:ph type="subTitle" idx="1"/>
          </p:nvPr>
        </p:nvSpPr>
        <p:spPr>
          <a:xfrm>
            <a:off x="377199" y="2043336"/>
            <a:ext cx="5495845" cy="155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800" dirty="0"/>
              <a:t>Roads make a huge contribution to the economy of a territory. As a platform for transportation, roads are widely used by every country in the world. Potholes in road are one of the major concerns in the transportation infrastructure.</a:t>
            </a:r>
            <a:endParaRPr sz="1800" dirty="0"/>
          </a:p>
        </p:txBody>
      </p:sp>
      <p:grpSp>
        <p:nvGrpSpPr>
          <p:cNvPr id="273" name="Google Shape;273;p2"/>
          <p:cNvGrpSpPr/>
          <p:nvPr/>
        </p:nvGrpSpPr>
        <p:grpSpPr>
          <a:xfrm>
            <a:off x="201795" y="5232960"/>
            <a:ext cx="3434443" cy="2082240"/>
            <a:chOff x="4822574" y="757700"/>
            <a:chExt cx="3502426" cy="3628116"/>
          </a:xfrm>
        </p:grpSpPr>
        <p:pic>
          <p:nvPicPr>
            <p:cNvPr id="274" name="Google Shape;274;p2"/>
            <p:cNvPicPr preferRelativeResize="0"/>
            <p:nvPr/>
          </p:nvPicPr>
          <p:blipFill rotWithShape="1">
            <a:blip r:embed="rId3">
              <a:alphaModFix/>
            </a:blip>
            <a:srcRect r="43709"/>
            <a:stretch/>
          </p:blipFill>
          <p:spPr>
            <a:xfrm flipH="1">
              <a:off x="4822574" y="757700"/>
              <a:ext cx="3502426" cy="36281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775175" y="2781300"/>
              <a:ext cx="380425" cy="1257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6" name="Google Shape;276;p2"/>
          <p:cNvSpPr txBox="1"/>
          <p:nvPr/>
        </p:nvSpPr>
        <p:spPr>
          <a:xfrm>
            <a:off x="333455" y="3478096"/>
            <a:ext cx="5495845" cy="155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en" sz="1800" b="0" i="0" u="none" strike="noStrike" cap="none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The need of adequate potholes detection methodologies with low-cost, accurate, reliable techniques become 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essential.</a:t>
            </a: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>
            <a:spLocks noGrp="1"/>
          </p:cNvSpPr>
          <p:nvPr>
            <p:ph type="title"/>
          </p:nvPr>
        </p:nvSpPr>
        <p:spPr>
          <a:xfrm>
            <a:off x="3992140" y="2392950"/>
            <a:ext cx="9152359" cy="25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0"/>
              <a:buNone/>
            </a:pPr>
            <a:r>
              <a:rPr lang="en" sz="6600" b="1" dirty="0">
                <a:latin typeface="MuseoModerno"/>
                <a:ea typeface="MuseoModerno"/>
                <a:cs typeface="MuseoModerno"/>
                <a:sym typeface="MuseoModerno"/>
              </a:rPr>
              <a:t>Pothole Detection Methodology</a:t>
            </a:r>
            <a:endParaRPr sz="6600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"/>
          <p:cNvSpPr txBox="1">
            <a:spLocks noGrp="1"/>
          </p:cNvSpPr>
          <p:nvPr>
            <p:ph type="title"/>
          </p:nvPr>
        </p:nvSpPr>
        <p:spPr>
          <a:xfrm>
            <a:off x="235391" y="308746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b="1" dirty="0">
                <a:latin typeface="MuseoModerno"/>
                <a:ea typeface="MuseoModerno"/>
                <a:cs typeface="MuseoModerno"/>
                <a:sym typeface="MuseoModerno"/>
              </a:rPr>
              <a:t>Pothole Detection Methodology</a:t>
            </a:r>
            <a:endParaRPr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287" name="Google Shape;287;p4"/>
          <p:cNvSpPr txBox="1"/>
          <p:nvPr/>
        </p:nvSpPr>
        <p:spPr>
          <a:xfrm>
            <a:off x="628366" y="1769318"/>
            <a:ext cx="4020461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</a:pPr>
            <a:r>
              <a:rPr lang="en" sz="3200" b="0" i="0" u="none" strike="noStrike" cap="none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As-is methodology</a:t>
            </a:r>
            <a:endParaRPr sz="1600" dirty="0"/>
          </a:p>
        </p:txBody>
      </p:sp>
      <p:sp>
        <p:nvSpPr>
          <p:cNvPr id="288" name="Google Shape;288;p4"/>
          <p:cNvSpPr txBox="1"/>
          <p:nvPr/>
        </p:nvSpPr>
        <p:spPr>
          <a:xfrm>
            <a:off x="0" y="2202731"/>
            <a:ext cx="507709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</a:pPr>
            <a:r>
              <a:rPr lang="en" sz="16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Pavement condition assessment and detection and reporting techniques are manual and time-consuming.</a:t>
            </a:r>
            <a:endParaRPr sz="1600"/>
          </a:p>
        </p:txBody>
      </p:sp>
      <p:sp>
        <p:nvSpPr>
          <p:cNvPr id="289" name="Google Shape;289;p4"/>
          <p:cNvSpPr txBox="1"/>
          <p:nvPr/>
        </p:nvSpPr>
        <p:spPr>
          <a:xfrm>
            <a:off x="6396198" y="3657600"/>
            <a:ext cx="4714942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</a:pPr>
            <a:r>
              <a:rPr lang="en"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Proposed methodology</a:t>
            </a:r>
            <a:endParaRPr/>
          </a:p>
        </p:txBody>
      </p:sp>
      <p:sp>
        <p:nvSpPr>
          <p:cNvPr id="290" name="Google Shape;290;p4"/>
          <p:cNvSpPr txBox="1"/>
          <p:nvPr/>
        </p:nvSpPr>
        <p:spPr>
          <a:xfrm>
            <a:off x="6091924" y="4185300"/>
            <a:ext cx="557075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lang="en" sz="1800" b="0" i="0" u="none" strike="noStrike" cap="none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Leveraging technologies such IoT andincluding citizens in the equation to solve and detect road damages can prioritize and invest on the critical potholes through full cycle of automation.</a:t>
            </a:r>
            <a:endParaRPr dirty="0"/>
          </a:p>
        </p:txBody>
      </p:sp>
      <p:pic>
        <p:nvPicPr>
          <p:cNvPr id="291" name="Google Shape;29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4158" y="4185300"/>
            <a:ext cx="3200142" cy="2122841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sq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algn="tl" rotWithShape="0">
              <a:srgbClr val="000000">
                <a:alpha val="44705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fa82ae1311_0_0"/>
          <p:cNvSpPr txBox="1">
            <a:spLocks noGrp="1"/>
          </p:cNvSpPr>
          <p:nvPr>
            <p:ph type="title"/>
          </p:nvPr>
        </p:nvSpPr>
        <p:spPr>
          <a:xfrm>
            <a:off x="212249" y="272559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>
                <a:latin typeface="MuseoModerno"/>
                <a:ea typeface="MuseoModerno"/>
                <a:cs typeface="MuseoModerno"/>
                <a:sym typeface="MuseoModerno"/>
              </a:rPr>
              <a:t>Simplifed Architecture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329" name="Google Shape;329;g1fa82ae1311_0_0"/>
          <p:cNvSpPr/>
          <p:nvPr/>
        </p:nvSpPr>
        <p:spPr>
          <a:xfrm>
            <a:off x="3868714" y="3244867"/>
            <a:ext cx="7159503" cy="2075877"/>
          </a:xfrm>
          <a:prstGeom prst="round1Rect">
            <a:avLst>
              <a:gd name="adj" fmla="val 16667"/>
            </a:avLst>
          </a:prstGeom>
          <a:solidFill>
            <a:srgbClr val="6800AF">
              <a:alpha val="49800"/>
            </a:srgbClr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g1fa82ae1311_0_0" descr="Smartphone - Free technology icon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849" y="5167418"/>
            <a:ext cx="578152" cy="576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g1fa82ae1311_0_0" descr="car-icon | Masterpla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4089" y="2724378"/>
            <a:ext cx="741622" cy="739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g1fa82ae1311_0_0" descr="Machine Learning Icon #361051 - Free Icons Library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22659" y="3809740"/>
            <a:ext cx="499977" cy="498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g1fa82ae1311_0_0" descr="Machine Learning Icon #361051 - Free Icons Library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22659" y="4420018"/>
            <a:ext cx="499977" cy="498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g1fa82ae1311_0_0" descr="Front end - Free web icons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096351" y="3715335"/>
            <a:ext cx="741622" cy="739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g1fa82ae1311_0_0" descr="Citizen - Free people icons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968596" y="6039467"/>
            <a:ext cx="1068832" cy="986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g1fa82ae1311_0_0" descr="OAK-D — DepthAI Hardware Documentation 1.0.0 documentation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66175" y="2310007"/>
            <a:ext cx="781614" cy="522884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g1fa82ae1311_0_0"/>
          <p:cNvSpPr/>
          <p:nvPr/>
        </p:nvSpPr>
        <p:spPr>
          <a:xfrm rot="-1865889">
            <a:off x="1422608" y="4721647"/>
            <a:ext cx="2237342" cy="48059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ECDFF"/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g1fa82ae1311_0_0"/>
          <p:cNvSpPr/>
          <p:nvPr/>
        </p:nvSpPr>
        <p:spPr>
          <a:xfrm rot="1166318">
            <a:off x="1433576" y="3524451"/>
            <a:ext cx="2041785" cy="48067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ECDFF"/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g1fa82ae1311_0_0"/>
          <p:cNvSpPr/>
          <p:nvPr/>
        </p:nvSpPr>
        <p:spPr>
          <a:xfrm>
            <a:off x="310757" y="5808902"/>
            <a:ext cx="1148400" cy="745800"/>
          </a:xfrm>
          <a:prstGeom prst="roundRect">
            <a:avLst>
              <a:gd name="adj" fmla="val 16667"/>
            </a:avLst>
          </a:prstGeom>
          <a:solidFill>
            <a:schemeClr val="accent1">
              <a:alpha val="4471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7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Citizen</a:t>
            </a:r>
            <a:endParaRPr/>
          </a:p>
        </p:txBody>
      </p:sp>
      <p:sp>
        <p:nvSpPr>
          <p:cNvPr id="340" name="Google Shape;340;g1fa82ae1311_0_0"/>
          <p:cNvSpPr/>
          <p:nvPr/>
        </p:nvSpPr>
        <p:spPr>
          <a:xfrm>
            <a:off x="212249" y="3444508"/>
            <a:ext cx="1148400" cy="992100"/>
          </a:xfrm>
          <a:prstGeom prst="roundRect">
            <a:avLst>
              <a:gd name="adj" fmla="val 16667"/>
            </a:avLst>
          </a:prstGeom>
          <a:solidFill>
            <a:schemeClr val="accent1">
              <a:alpha val="4471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City clerk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NAJM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ETC</a:t>
            </a:r>
            <a:endParaRPr/>
          </a:p>
        </p:txBody>
      </p:sp>
      <p:sp>
        <p:nvSpPr>
          <p:cNvPr id="341" name="Google Shape;341;g1fa82ae1311_0_0"/>
          <p:cNvSpPr txBox="1"/>
          <p:nvPr/>
        </p:nvSpPr>
        <p:spPr>
          <a:xfrm rot="1014657">
            <a:off x="1442484" y="3098937"/>
            <a:ext cx="2504082" cy="523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Real-time Frame Extraction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(While vehicle moving)</a:t>
            </a:r>
            <a:endParaRPr/>
          </a:p>
        </p:txBody>
      </p:sp>
      <p:sp>
        <p:nvSpPr>
          <p:cNvPr id="342" name="Google Shape;342;g1fa82ae1311_0_0"/>
          <p:cNvSpPr txBox="1"/>
          <p:nvPr/>
        </p:nvSpPr>
        <p:spPr>
          <a:xfrm rot="-2087875">
            <a:off x="2313747" y="5060608"/>
            <a:ext cx="761718" cy="30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Report</a:t>
            </a:r>
            <a:endParaRPr sz="1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g1fa82ae1311_0_0"/>
          <p:cNvSpPr txBox="1"/>
          <p:nvPr/>
        </p:nvSpPr>
        <p:spPr>
          <a:xfrm>
            <a:off x="8177621" y="3983550"/>
            <a:ext cx="1783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Pothole Detection</a:t>
            </a:r>
            <a:endParaRPr/>
          </a:p>
        </p:txBody>
      </p:sp>
      <p:sp>
        <p:nvSpPr>
          <p:cNvPr id="344" name="Google Shape;344;g1fa82ae1311_0_0"/>
          <p:cNvSpPr/>
          <p:nvPr/>
        </p:nvSpPr>
        <p:spPr>
          <a:xfrm>
            <a:off x="4936538" y="4038966"/>
            <a:ext cx="531300" cy="21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ECDFF"/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g1fa82ae1311_0_0"/>
          <p:cNvSpPr txBox="1"/>
          <p:nvPr/>
        </p:nvSpPr>
        <p:spPr>
          <a:xfrm>
            <a:off x="3909034" y="3322560"/>
            <a:ext cx="24339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City/Smartathon Platform</a:t>
            </a:r>
            <a:endParaRPr/>
          </a:p>
        </p:txBody>
      </p:sp>
      <p:sp>
        <p:nvSpPr>
          <p:cNvPr id="346" name="Google Shape;346;g1fa82ae1311_0_0"/>
          <p:cNvSpPr txBox="1"/>
          <p:nvPr/>
        </p:nvSpPr>
        <p:spPr>
          <a:xfrm>
            <a:off x="8139817" y="4619298"/>
            <a:ext cx="1553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Pothole Properties</a:t>
            </a:r>
            <a:endParaRPr/>
          </a:p>
        </p:txBody>
      </p:sp>
      <p:sp>
        <p:nvSpPr>
          <p:cNvPr id="347" name="Google Shape;347;g1fa82ae1311_0_0"/>
          <p:cNvSpPr txBox="1"/>
          <p:nvPr/>
        </p:nvSpPr>
        <p:spPr>
          <a:xfrm>
            <a:off x="4046584" y="4509954"/>
            <a:ext cx="1079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Front-end</a:t>
            </a:r>
            <a:endParaRPr/>
          </a:p>
        </p:txBody>
      </p:sp>
      <p:pic>
        <p:nvPicPr>
          <p:cNvPr id="348" name="Google Shape;348;g1fa82ae1311_0_0" descr="Api, management, cog, gear, website icon - Download on Iconfinder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535296" y="3845846"/>
            <a:ext cx="665646" cy="664109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g1fa82ae1311_0_0"/>
          <p:cNvSpPr txBox="1"/>
          <p:nvPr/>
        </p:nvSpPr>
        <p:spPr>
          <a:xfrm>
            <a:off x="5196889" y="4512304"/>
            <a:ext cx="1271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API GATEWAY</a:t>
            </a:r>
            <a:endParaRPr/>
          </a:p>
        </p:txBody>
      </p:sp>
      <p:sp>
        <p:nvSpPr>
          <p:cNvPr id="350" name="Google Shape;350;g1fa82ae1311_0_0"/>
          <p:cNvSpPr/>
          <p:nvPr/>
        </p:nvSpPr>
        <p:spPr>
          <a:xfrm>
            <a:off x="6410095" y="4222660"/>
            <a:ext cx="531300" cy="2190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FECDFF"/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1fa82ae1311_0_0"/>
          <p:cNvSpPr/>
          <p:nvPr/>
        </p:nvSpPr>
        <p:spPr>
          <a:xfrm flipH="1">
            <a:off x="7551653" y="3908138"/>
            <a:ext cx="554400" cy="98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B962FB"/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1fa82ae1311_0_0"/>
          <p:cNvSpPr txBox="1"/>
          <p:nvPr/>
        </p:nvSpPr>
        <p:spPr>
          <a:xfrm>
            <a:off x="6302542" y="4952915"/>
            <a:ext cx="20859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Machine Learning Engines</a:t>
            </a:r>
            <a:endParaRPr/>
          </a:p>
        </p:txBody>
      </p:sp>
      <p:sp>
        <p:nvSpPr>
          <p:cNvPr id="353" name="Google Shape;353;g1fa82ae1311_0_0"/>
          <p:cNvSpPr/>
          <p:nvPr/>
        </p:nvSpPr>
        <p:spPr>
          <a:xfrm rot="-5400000">
            <a:off x="4012978" y="5190069"/>
            <a:ext cx="908400" cy="48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ECDFF"/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1fa82ae1311_0_0"/>
          <p:cNvSpPr txBox="1"/>
          <p:nvPr/>
        </p:nvSpPr>
        <p:spPr>
          <a:xfrm>
            <a:off x="5109815" y="6379042"/>
            <a:ext cx="1290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City Officials</a:t>
            </a:r>
            <a:endParaRPr sz="1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g1fa82ae1311_0_0"/>
          <p:cNvSpPr txBox="1"/>
          <p:nvPr/>
        </p:nvSpPr>
        <p:spPr>
          <a:xfrm>
            <a:off x="4665505" y="5477722"/>
            <a:ext cx="235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Reports / Critical Potholes Locations, etc..</a:t>
            </a:r>
            <a:endParaRPr sz="1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Database - Free technology icons">
            <a:extLst>
              <a:ext uri="{FF2B5EF4-FFF2-40B4-BE49-F238E27FC236}">
                <a16:creationId xmlns:a16="http://schemas.microsoft.com/office/drawing/2014/main" id="{BE5CEB02-1AF9-E400-79AB-D91084C1A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hotocopy tran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6522" y="3982923"/>
            <a:ext cx="389953" cy="38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Database - Free technology icons">
            <a:extLst>
              <a:ext uri="{FF2B5EF4-FFF2-40B4-BE49-F238E27FC236}">
                <a16:creationId xmlns:a16="http://schemas.microsoft.com/office/drawing/2014/main" id="{2A4C87BF-F5A4-B1F1-F542-A459E0077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hotocopy tran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8565" y="4500315"/>
            <a:ext cx="389953" cy="38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344;g1fa82ae1311_0_0">
            <a:extLst>
              <a:ext uri="{FF2B5EF4-FFF2-40B4-BE49-F238E27FC236}">
                <a16:creationId xmlns:a16="http://schemas.microsoft.com/office/drawing/2014/main" id="{91F48F47-A975-BBEB-E311-E4E018395239}"/>
              </a:ext>
            </a:extLst>
          </p:cNvPr>
          <p:cNvSpPr/>
          <p:nvPr/>
        </p:nvSpPr>
        <p:spPr>
          <a:xfrm rot="20481188">
            <a:off x="9745645" y="4655747"/>
            <a:ext cx="531300" cy="219000"/>
          </a:xfrm>
          <a:prstGeom prst="leftRightArrow">
            <a:avLst/>
          </a:prstGeom>
          <a:solidFill>
            <a:srgbClr val="FECDFF"/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344;g1fa82ae1311_0_0">
            <a:extLst>
              <a:ext uri="{FF2B5EF4-FFF2-40B4-BE49-F238E27FC236}">
                <a16:creationId xmlns:a16="http://schemas.microsoft.com/office/drawing/2014/main" id="{2D8E06E9-EB82-BAA9-AA82-C5F00D6AFBF1}"/>
              </a:ext>
            </a:extLst>
          </p:cNvPr>
          <p:cNvSpPr/>
          <p:nvPr/>
        </p:nvSpPr>
        <p:spPr>
          <a:xfrm rot="973037">
            <a:off x="9705185" y="4085251"/>
            <a:ext cx="531300" cy="219000"/>
          </a:xfrm>
          <a:prstGeom prst="leftRightArrow">
            <a:avLst/>
          </a:prstGeom>
          <a:solidFill>
            <a:srgbClr val="FECDFF"/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224444">
            <a:off x="5775999" y="2417886"/>
            <a:ext cx="1296933" cy="1369634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7"/>
          <p:cNvSpPr txBox="1">
            <a:spLocks noGrp="1"/>
          </p:cNvSpPr>
          <p:nvPr>
            <p:ph type="title"/>
          </p:nvPr>
        </p:nvSpPr>
        <p:spPr>
          <a:xfrm>
            <a:off x="2548800" y="3496050"/>
            <a:ext cx="7704000" cy="6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n" dirty="0"/>
              <a:t>Alogrthim Methodolgy</a:t>
            </a:r>
            <a:endParaRPr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7383DC-E14C-811F-15D5-5ED64258C7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29;g1fa82ae1311_0_0">
            <a:extLst>
              <a:ext uri="{FF2B5EF4-FFF2-40B4-BE49-F238E27FC236}">
                <a16:creationId xmlns:a16="http://schemas.microsoft.com/office/drawing/2014/main" id="{C34DC61E-54B7-BF87-9A56-336D6E8885DA}"/>
              </a:ext>
            </a:extLst>
          </p:cNvPr>
          <p:cNvSpPr/>
          <p:nvPr/>
        </p:nvSpPr>
        <p:spPr>
          <a:xfrm>
            <a:off x="7813120" y="3357280"/>
            <a:ext cx="4902162" cy="3710598"/>
          </a:xfrm>
          <a:prstGeom prst="round1Rect">
            <a:avLst>
              <a:gd name="adj" fmla="val 16667"/>
            </a:avLst>
          </a:prstGeom>
          <a:solidFill>
            <a:srgbClr val="6800AF">
              <a:alpha val="49800"/>
            </a:srgbClr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8"/>
          <p:cNvSpPr txBox="1">
            <a:spLocks noGrp="1"/>
          </p:cNvSpPr>
          <p:nvPr>
            <p:ph type="title"/>
          </p:nvPr>
        </p:nvSpPr>
        <p:spPr>
          <a:xfrm>
            <a:off x="276800" y="247322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Machine Learning Modeling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374" name="Google Shape;374;p8"/>
          <p:cNvSpPr txBox="1">
            <a:spLocks noGrp="1"/>
          </p:cNvSpPr>
          <p:nvPr>
            <p:ph type="subTitle" idx="1"/>
          </p:nvPr>
        </p:nvSpPr>
        <p:spPr>
          <a:xfrm>
            <a:off x="86318" y="2268640"/>
            <a:ext cx="3730622" cy="13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2800" b="1" dirty="0"/>
              <a:t>Datasets</a:t>
            </a:r>
            <a:endParaRPr sz="2800" b="1" dirty="0"/>
          </a:p>
        </p:txBody>
      </p:sp>
      <p:sp>
        <p:nvSpPr>
          <p:cNvPr id="375" name="Google Shape;375;p8"/>
          <p:cNvSpPr txBox="1">
            <a:spLocks noGrp="1"/>
          </p:cNvSpPr>
          <p:nvPr>
            <p:ph type="subTitle" idx="2"/>
          </p:nvPr>
        </p:nvSpPr>
        <p:spPr>
          <a:xfrm>
            <a:off x="3372441" y="2299005"/>
            <a:ext cx="4112252" cy="13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2800" b="1" dirty="0"/>
              <a:t>Model Implemation</a:t>
            </a:r>
            <a:endParaRPr sz="2800" b="1" dirty="0"/>
          </a:p>
        </p:txBody>
      </p:sp>
      <p:sp>
        <p:nvSpPr>
          <p:cNvPr id="376" name="Google Shape;376;p8"/>
          <p:cNvSpPr txBox="1">
            <a:spLocks noGrp="1"/>
          </p:cNvSpPr>
          <p:nvPr>
            <p:ph type="subTitle" idx="3"/>
          </p:nvPr>
        </p:nvSpPr>
        <p:spPr>
          <a:xfrm>
            <a:off x="413614" y="2861391"/>
            <a:ext cx="2896121" cy="204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800" dirty="0"/>
              <a:t>Two public dataset are used for the training.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800" dirty="0"/>
              <a:t>*Dataset can be found in the notebook!</a:t>
            </a:r>
          </a:p>
        </p:txBody>
      </p:sp>
      <p:sp>
        <p:nvSpPr>
          <p:cNvPr id="377" name="Google Shape;377;p8"/>
          <p:cNvSpPr txBox="1">
            <a:spLocks noGrp="1"/>
          </p:cNvSpPr>
          <p:nvPr>
            <p:ph type="subTitle" idx="4"/>
          </p:nvPr>
        </p:nvSpPr>
        <p:spPr>
          <a:xfrm>
            <a:off x="3560571" y="2913290"/>
            <a:ext cx="3479622" cy="204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 dirty="0"/>
              <a:t>State-of-Art Yolov7-tiny used for model training (lightweight and outperforming other object detection models)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C01E886-133E-48FC-9A85-665E87D65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 detail="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3119" y="3410278"/>
            <a:ext cx="4902162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"/>
          <p:cNvSpPr txBox="1">
            <a:spLocks noGrp="1"/>
          </p:cNvSpPr>
          <p:nvPr>
            <p:ph type="title"/>
          </p:nvPr>
        </p:nvSpPr>
        <p:spPr>
          <a:xfrm>
            <a:off x="365700" y="14657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Pothole Propities Estimation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408DE3-A3A3-B90C-F986-DFAC5CA8F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04" y="1537052"/>
            <a:ext cx="9218322" cy="2785110"/>
          </a:xfrm>
          <a:prstGeom prst="rect">
            <a:avLst/>
          </a:prstGeom>
        </p:spPr>
      </p:pic>
      <p:sp>
        <p:nvSpPr>
          <p:cNvPr id="11" name="Google Shape;360;p6">
            <a:extLst>
              <a:ext uri="{FF2B5EF4-FFF2-40B4-BE49-F238E27FC236}">
                <a16:creationId xmlns:a16="http://schemas.microsoft.com/office/drawing/2014/main" id="{339A5245-7CB4-815F-5703-8EBE19E68872}"/>
              </a:ext>
            </a:extLst>
          </p:cNvPr>
          <p:cNvSpPr txBox="1">
            <a:spLocks/>
          </p:cNvSpPr>
          <p:nvPr/>
        </p:nvSpPr>
        <p:spPr>
          <a:xfrm>
            <a:off x="1907162" y="4567239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r>
              <a:rPr lang="en-US" sz="2000" dirty="0"/>
              <a:t>To accurately calculate the area, inverse perspective mapping are used to project the frame into bird-view.</a:t>
            </a:r>
            <a:endParaRPr lang="en-US" sz="2000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254D34-605E-E935-20DD-6EFF79BE27F9}"/>
              </a:ext>
            </a:extLst>
          </p:cNvPr>
          <p:cNvSpPr/>
          <p:nvPr/>
        </p:nvSpPr>
        <p:spPr>
          <a:xfrm>
            <a:off x="7647562" y="3924300"/>
            <a:ext cx="304800" cy="203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Google Shape;366;p7">
            <a:extLst>
              <a:ext uri="{FF2B5EF4-FFF2-40B4-BE49-F238E27FC236}">
                <a16:creationId xmlns:a16="http://schemas.microsoft.com/office/drawing/2014/main" id="{84365D31-E690-51BA-F4E0-0300CC6ED0AD}"/>
              </a:ext>
            </a:extLst>
          </p:cNvPr>
          <p:cNvSpPr txBox="1">
            <a:spLocks/>
          </p:cNvSpPr>
          <p:nvPr/>
        </p:nvSpPr>
        <p:spPr>
          <a:xfrm>
            <a:off x="-1303200" y="579513"/>
            <a:ext cx="7704000" cy="6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pPr algn="ctr">
              <a:buSzPts val="4500"/>
            </a:pPr>
            <a:r>
              <a:rPr lang="en-US" sz="2400" dirty="0"/>
              <a:t> Area </a:t>
            </a:r>
            <a:r>
              <a:rPr lang="en" sz="2400" dirty="0"/>
              <a:t>Estimation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630613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"/>
          <p:cNvSpPr txBox="1">
            <a:spLocks noGrp="1"/>
          </p:cNvSpPr>
          <p:nvPr>
            <p:ph type="title"/>
          </p:nvPr>
        </p:nvSpPr>
        <p:spPr>
          <a:xfrm>
            <a:off x="365700" y="14657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Pothole Propities Estimation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11" name="Google Shape;360;p6">
            <a:extLst>
              <a:ext uri="{FF2B5EF4-FFF2-40B4-BE49-F238E27FC236}">
                <a16:creationId xmlns:a16="http://schemas.microsoft.com/office/drawing/2014/main" id="{339A5245-7CB4-815F-5703-8EBE19E68872}"/>
              </a:ext>
            </a:extLst>
          </p:cNvPr>
          <p:cNvSpPr txBox="1">
            <a:spLocks/>
          </p:cNvSpPr>
          <p:nvPr/>
        </p:nvSpPr>
        <p:spPr>
          <a:xfrm>
            <a:off x="624462" y="4229100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r>
              <a:rPr lang="en-US" sz="1600" dirty="0"/>
              <a:t>The road are projected in to 3D projection and then ROI extracted with gaussian filter applied to de-noise the projection. From the projection the depth are calculated (with outliers are removed) then pixels are converted to cm^2</a:t>
            </a:r>
            <a:endParaRPr lang="en-US" sz="1600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13" name="Google Shape;366;p7">
            <a:extLst>
              <a:ext uri="{FF2B5EF4-FFF2-40B4-BE49-F238E27FC236}">
                <a16:creationId xmlns:a16="http://schemas.microsoft.com/office/drawing/2014/main" id="{84365D31-E690-51BA-F4E0-0300CC6ED0AD}"/>
              </a:ext>
            </a:extLst>
          </p:cNvPr>
          <p:cNvSpPr txBox="1">
            <a:spLocks/>
          </p:cNvSpPr>
          <p:nvPr/>
        </p:nvSpPr>
        <p:spPr>
          <a:xfrm>
            <a:off x="-1303200" y="579513"/>
            <a:ext cx="7704000" cy="6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 b="0" i="0" u="none" strike="noStrike" cap="none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pPr algn="ctr">
              <a:buSzPts val="4500"/>
            </a:pPr>
            <a:r>
              <a:rPr lang="en-US" sz="2400" dirty="0"/>
              <a:t> Depth </a:t>
            </a:r>
            <a:r>
              <a:rPr lang="en" sz="2400" dirty="0"/>
              <a:t>Estimation</a:t>
            </a:r>
            <a:endParaRPr lang="en-US" sz="2400" b="1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BDA2B8E-69D7-7634-7885-DCC16BB9D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224" y="1775764"/>
            <a:ext cx="3303875" cy="220806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picture containing outdoor, sky, ground, road&#10;&#10;Description automatically generated">
            <a:extLst>
              <a:ext uri="{FF2B5EF4-FFF2-40B4-BE49-F238E27FC236}">
                <a16:creationId xmlns:a16="http://schemas.microsoft.com/office/drawing/2014/main" id="{6F3C5D93-4C76-AAF3-88CB-21EB53E41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542" y="2146262"/>
            <a:ext cx="2768600" cy="1557338"/>
          </a:xfrm>
          <a:prstGeom prst="rect">
            <a:avLst/>
          </a:prstGeom>
          <a:ln w="19050" cap="sq">
            <a:solidFill>
              <a:schemeClr val="accent1">
                <a:lumMod val="75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Google Shape;344;g1fa82ae1311_0_0">
            <a:extLst>
              <a:ext uri="{FF2B5EF4-FFF2-40B4-BE49-F238E27FC236}">
                <a16:creationId xmlns:a16="http://schemas.microsoft.com/office/drawing/2014/main" id="{A5954331-3AF4-6843-8120-54CE8A0A84D3}"/>
              </a:ext>
            </a:extLst>
          </p:cNvPr>
          <p:cNvSpPr/>
          <p:nvPr/>
        </p:nvSpPr>
        <p:spPr>
          <a:xfrm>
            <a:off x="3124712" y="2879798"/>
            <a:ext cx="531300" cy="21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ECDFF"/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344;g1fa82ae1311_0_0">
            <a:extLst>
              <a:ext uri="{FF2B5EF4-FFF2-40B4-BE49-F238E27FC236}">
                <a16:creationId xmlns:a16="http://schemas.microsoft.com/office/drawing/2014/main" id="{58A3D791-A7A2-45FF-3B8C-1C7669D40E39}"/>
              </a:ext>
            </a:extLst>
          </p:cNvPr>
          <p:cNvSpPr/>
          <p:nvPr/>
        </p:nvSpPr>
        <p:spPr>
          <a:xfrm>
            <a:off x="7030616" y="2815431"/>
            <a:ext cx="531300" cy="21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ECDFF"/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344;g1fa82ae1311_0_0">
            <a:extLst>
              <a:ext uri="{FF2B5EF4-FFF2-40B4-BE49-F238E27FC236}">
                <a16:creationId xmlns:a16="http://schemas.microsoft.com/office/drawing/2014/main" id="{8AF72870-50E6-0517-E476-3026351ABF8A}"/>
              </a:ext>
            </a:extLst>
          </p:cNvPr>
          <p:cNvSpPr/>
          <p:nvPr/>
        </p:nvSpPr>
        <p:spPr>
          <a:xfrm rot="2262583">
            <a:off x="10376072" y="3157377"/>
            <a:ext cx="531300" cy="219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ECDFF"/>
          </a:solidFill>
          <a:ln w="25400" cap="flat" cmpd="sng">
            <a:solidFill>
              <a:srgbClr val="2F0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12C7B905-AB06-452B-F62E-82A0E4AA2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2330" y="2176234"/>
            <a:ext cx="2952161" cy="1541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1D49FF7D-8F01-CB01-D72F-1726BFE1F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491" y="3568086"/>
            <a:ext cx="2089487" cy="132202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3295355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in Chemistry Services Company Profile by Slidesgo">
  <a:themeElements>
    <a:clrScheme name="Simple Light">
      <a:dk1>
        <a:srgbClr val="000000"/>
      </a:dk1>
      <a:lt1>
        <a:srgbClr val="FFFFFF"/>
      </a:lt1>
      <a:dk2>
        <a:srgbClr val="F60863"/>
      </a:dk2>
      <a:lt2>
        <a:srgbClr val="11000B"/>
      </a:lt2>
      <a:accent1>
        <a:srgbClr val="41046C"/>
      </a:accent1>
      <a:accent2>
        <a:srgbClr val="D16D0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339</Words>
  <Application>Microsoft Office PowerPoint</Application>
  <PresentationFormat>Custom</PresentationFormat>
  <Paragraphs>51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MuseoModerno</vt:lpstr>
      <vt:lpstr>Arial</vt:lpstr>
      <vt:lpstr>Maven Pro</vt:lpstr>
      <vt:lpstr>MuseoModerno ExtraBold</vt:lpstr>
      <vt:lpstr>Roboto</vt:lpstr>
      <vt:lpstr>Artificial Intelligence in Chemistry Services Company Profile by Slidesgo</vt:lpstr>
      <vt:lpstr>A'thar: Smart automated Roads Enhancement</vt:lpstr>
      <vt:lpstr>Background</vt:lpstr>
      <vt:lpstr>Pothole Detection Methodology</vt:lpstr>
      <vt:lpstr>Pothole Detection Methodology</vt:lpstr>
      <vt:lpstr>Simplifed Architecture</vt:lpstr>
      <vt:lpstr>Alogrthim Methodolgy</vt:lpstr>
      <vt:lpstr>Machine Learning Modeling</vt:lpstr>
      <vt:lpstr>Pothole Propities Estimation</vt:lpstr>
      <vt:lpstr>Pothole Propities Estimation</vt:lpstr>
      <vt:lpstr>Pothole severity classification </vt:lpstr>
      <vt:lpstr>Smartathon/City Platform Demo</vt:lpstr>
      <vt:lpstr>Smartathon Platform Demo</vt:lpstr>
      <vt:lpstr>Smartathon Platform Demo</vt:lpstr>
      <vt:lpstr>Smartathon Platform Demo</vt:lpstr>
      <vt:lpstr>http://3.8.91.251/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A'thar: Smart automated Roads Enhancement</dc:title>
  <dc:creator>yazeed</dc:creator>
  <cp:lastModifiedBy>yazeed</cp:lastModifiedBy>
  <cp:revision>4</cp:revision>
  <dcterms:modified xsi:type="dcterms:W3CDTF">2023-01-21T14:00:49Z</dcterms:modified>
</cp:coreProperties>
</file>